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3" r:id="rId3"/>
    <p:sldId id="271" r:id="rId4"/>
    <p:sldId id="272" r:id="rId5"/>
    <p:sldId id="280" r:id="rId6"/>
    <p:sldId id="264" r:id="rId7"/>
    <p:sldId id="281" r:id="rId8"/>
    <p:sldId id="276" r:id="rId9"/>
    <p:sldId id="277" r:id="rId10"/>
    <p:sldId id="275" r:id="rId11"/>
    <p:sldId id="274" r:id="rId12"/>
    <p:sldId id="279" r:id="rId13"/>
    <p:sldId id="265" r:id="rId14"/>
    <p:sldId id="266" r:id="rId15"/>
    <p:sldId id="278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854" autoAdjust="0"/>
    <p:restoredTop sz="94660"/>
  </p:normalViewPr>
  <p:slideViewPr>
    <p:cSldViewPr>
      <p:cViewPr varScale="1">
        <p:scale>
          <a:sx n="88" d="100"/>
          <a:sy n="88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D911B4-4A0A-4ABD-91E1-1CF2D0A0A746}" type="doc">
      <dgm:prSet loTypeId="urn:microsoft.com/office/officeart/2005/8/layout/orgChart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1BB058E-124C-4274-9E97-6829A42BDD45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2060"/>
              </a:solidFill>
            </a:rPr>
            <a:t>Химические  волокна</a:t>
          </a:r>
          <a:endParaRPr lang="ru-RU" sz="1800" b="1" dirty="0">
            <a:solidFill>
              <a:srgbClr val="002060"/>
            </a:solidFill>
          </a:endParaRPr>
        </a:p>
      </dgm:t>
    </dgm:pt>
    <dgm:pt modelId="{DDDEBEAD-CA1C-40E6-A1C0-841F10EE8B80}" type="parTrans" cxnId="{4605F9EF-0BCD-455B-A6B0-8E968478638F}">
      <dgm:prSet/>
      <dgm:spPr/>
      <dgm:t>
        <a:bodyPr/>
        <a:lstStyle/>
        <a:p>
          <a:endParaRPr lang="ru-RU" sz="1800" b="1">
            <a:solidFill>
              <a:srgbClr val="002060"/>
            </a:solidFill>
          </a:endParaRPr>
        </a:p>
      </dgm:t>
    </dgm:pt>
    <dgm:pt modelId="{A305FE9C-946D-41FF-B5DE-FA1D7054F1C3}" type="sibTrans" cxnId="{4605F9EF-0BCD-455B-A6B0-8E968478638F}">
      <dgm:prSet/>
      <dgm:spPr/>
      <dgm:t>
        <a:bodyPr/>
        <a:lstStyle/>
        <a:p>
          <a:endParaRPr lang="ru-RU" sz="1800" b="1">
            <a:solidFill>
              <a:srgbClr val="002060"/>
            </a:solidFill>
          </a:endParaRPr>
        </a:p>
      </dgm:t>
    </dgm:pt>
    <dgm:pt modelId="{30AD79D0-E451-4346-991A-61506957E2AE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2060"/>
              </a:solidFill>
            </a:rPr>
            <a:t>искусственные</a:t>
          </a:r>
          <a:endParaRPr lang="ru-RU" sz="1800" b="1" dirty="0">
            <a:solidFill>
              <a:srgbClr val="002060"/>
            </a:solidFill>
          </a:endParaRPr>
        </a:p>
      </dgm:t>
    </dgm:pt>
    <dgm:pt modelId="{301F5E00-72D1-4784-8C22-69A81B79D61E}" type="parTrans" cxnId="{C6FA4466-BB48-42C1-9DC9-11B9C7820FD7}">
      <dgm:prSet/>
      <dgm:spPr/>
      <dgm:t>
        <a:bodyPr/>
        <a:lstStyle/>
        <a:p>
          <a:endParaRPr lang="ru-RU" sz="1800" b="1">
            <a:solidFill>
              <a:srgbClr val="002060"/>
            </a:solidFill>
          </a:endParaRPr>
        </a:p>
      </dgm:t>
    </dgm:pt>
    <dgm:pt modelId="{4458411B-843C-4147-83AF-9AA3C34A6314}" type="sibTrans" cxnId="{C6FA4466-BB48-42C1-9DC9-11B9C7820FD7}">
      <dgm:prSet/>
      <dgm:spPr/>
      <dgm:t>
        <a:bodyPr/>
        <a:lstStyle/>
        <a:p>
          <a:endParaRPr lang="ru-RU" sz="1800" b="1">
            <a:solidFill>
              <a:srgbClr val="002060"/>
            </a:solidFill>
          </a:endParaRPr>
        </a:p>
      </dgm:t>
    </dgm:pt>
    <dgm:pt modelId="{18E3E981-856E-46E1-8552-7B42A3D921A6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2060"/>
              </a:solidFill>
            </a:rPr>
            <a:t>синтетические</a:t>
          </a:r>
          <a:endParaRPr lang="ru-RU" sz="1800" b="1" dirty="0">
            <a:solidFill>
              <a:srgbClr val="002060"/>
            </a:solidFill>
          </a:endParaRPr>
        </a:p>
      </dgm:t>
    </dgm:pt>
    <dgm:pt modelId="{42649B92-9ABA-4354-820D-06892B9063D8}" type="parTrans" cxnId="{A36935BC-2E47-4A2A-A8D3-F3EFA06BCCC3}">
      <dgm:prSet/>
      <dgm:spPr/>
      <dgm:t>
        <a:bodyPr/>
        <a:lstStyle/>
        <a:p>
          <a:endParaRPr lang="ru-RU" sz="1800" b="1">
            <a:solidFill>
              <a:srgbClr val="002060"/>
            </a:solidFill>
          </a:endParaRPr>
        </a:p>
      </dgm:t>
    </dgm:pt>
    <dgm:pt modelId="{DB9BDAEE-7B3E-4C59-916F-62B725543757}" type="sibTrans" cxnId="{A36935BC-2E47-4A2A-A8D3-F3EFA06BCCC3}">
      <dgm:prSet/>
      <dgm:spPr/>
      <dgm:t>
        <a:bodyPr/>
        <a:lstStyle/>
        <a:p>
          <a:endParaRPr lang="ru-RU" sz="1800" b="1">
            <a:solidFill>
              <a:srgbClr val="002060"/>
            </a:solidFill>
          </a:endParaRPr>
        </a:p>
      </dgm:t>
    </dgm:pt>
    <dgm:pt modelId="{B61415AC-064D-47DE-A93B-5EBA70F6E7E2}" type="pres">
      <dgm:prSet presAssocID="{ECD911B4-4A0A-4ABD-91E1-1CF2D0A0A7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C4EC056-C088-4EEC-B2C7-D2ED7B5621EF}" type="pres">
      <dgm:prSet presAssocID="{B1BB058E-124C-4274-9E97-6829A42BDD45}" presName="hierRoot1" presStyleCnt="0">
        <dgm:presLayoutVars>
          <dgm:hierBranch val="init"/>
        </dgm:presLayoutVars>
      </dgm:prSet>
      <dgm:spPr/>
    </dgm:pt>
    <dgm:pt modelId="{A885BEB4-1ECF-4578-B945-CFC6EAE22A80}" type="pres">
      <dgm:prSet presAssocID="{B1BB058E-124C-4274-9E97-6829A42BDD45}" presName="rootComposite1" presStyleCnt="0"/>
      <dgm:spPr/>
    </dgm:pt>
    <dgm:pt modelId="{C3E267AE-AB59-44B5-A4E4-813F0726A6CF}" type="pres">
      <dgm:prSet presAssocID="{B1BB058E-124C-4274-9E97-6829A42BDD45}" presName="rootText1" presStyleLbl="node0" presStyleIdx="0" presStyleCnt="1" custScaleX="139646" custScaleY="3835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838EA33-0940-4121-8D8C-E17D67292E4F}" type="pres">
      <dgm:prSet presAssocID="{B1BB058E-124C-4274-9E97-6829A42BDD4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86C7E57-4D02-4933-9033-155821035D54}" type="pres">
      <dgm:prSet presAssocID="{B1BB058E-124C-4274-9E97-6829A42BDD45}" presName="hierChild2" presStyleCnt="0"/>
      <dgm:spPr/>
    </dgm:pt>
    <dgm:pt modelId="{6ED9742C-5136-4204-BADE-EEB086804DE4}" type="pres">
      <dgm:prSet presAssocID="{301F5E00-72D1-4784-8C22-69A81B79D61E}" presName="Name37" presStyleLbl="parChTrans1D2" presStyleIdx="0" presStyleCnt="2"/>
      <dgm:spPr/>
      <dgm:t>
        <a:bodyPr/>
        <a:lstStyle/>
        <a:p>
          <a:endParaRPr lang="ru-RU"/>
        </a:p>
      </dgm:t>
    </dgm:pt>
    <dgm:pt modelId="{762B6E94-B76B-4738-8EC5-E5942D6B9F8A}" type="pres">
      <dgm:prSet presAssocID="{30AD79D0-E451-4346-991A-61506957E2AE}" presName="hierRoot2" presStyleCnt="0">
        <dgm:presLayoutVars>
          <dgm:hierBranch val="init"/>
        </dgm:presLayoutVars>
      </dgm:prSet>
      <dgm:spPr/>
    </dgm:pt>
    <dgm:pt modelId="{037B5D76-5BAB-4A66-82B1-AA6F47F4DC2E}" type="pres">
      <dgm:prSet presAssocID="{30AD79D0-E451-4346-991A-61506957E2AE}" presName="rootComposite" presStyleCnt="0"/>
      <dgm:spPr/>
    </dgm:pt>
    <dgm:pt modelId="{E84C5E47-9E0D-4286-B450-2101F693A3EF}" type="pres">
      <dgm:prSet presAssocID="{30AD79D0-E451-4346-991A-61506957E2AE}" presName="rootText" presStyleLbl="node2" presStyleIdx="0" presStyleCnt="2" custScaleY="4401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7B5E4FA-A057-43BE-A3F2-BE6859616E3F}" type="pres">
      <dgm:prSet presAssocID="{30AD79D0-E451-4346-991A-61506957E2AE}" presName="rootConnector" presStyleLbl="node2" presStyleIdx="0" presStyleCnt="2"/>
      <dgm:spPr/>
      <dgm:t>
        <a:bodyPr/>
        <a:lstStyle/>
        <a:p>
          <a:endParaRPr lang="ru-RU"/>
        </a:p>
      </dgm:t>
    </dgm:pt>
    <dgm:pt modelId="{B03ACF15-A9C2-4EED-B245-C51281342DD7}" type="pres">
      <dgm:prSet presAssocID="{30AD79D0-E451-4346-991A-61506957E2AE}" presName="hierChild4" presStyleCnt="0"/>
      <dgm:spPr/>
    </dgm:pt>
    <dgm:pt modelId="{259F3F50-4B58-40C5-9B43-F1EE48217284}" type="pres">
      <dgm:prSet presAssocID="{30AD79D0-E451-4346-991A-61506957E2AE}" presName="hierChild5" presStyleCnt="0"/>
      <dgm:spPr/>
    </dgm:pt>
    <dgm:pt modelId="{31F56A30-C4B9-4D12-B0DB-DE1E86777809}" type="pres">
      <dgm:prSet presAssocID="{42649B92-9ABA-4354-820D-06892B9063D8}" presName="Name37" presStyleLbl="parChTrans1D2" presStyleIdx="1" presStyleCnt="2"/>
      <dgm:spPr/>
      <dgm:t>
        <a:bodyPr/>
        <a:lstStyle/>
        <a:p>
          <a:endParaRPr lang="ru-RU"/>
        </a:p>
      </dgm:t>
    </dgm:pt>
    <dgm:pt modelId="{714767CE-F2E2-4A2A-B64C-E766D6858A85}" type="pres">
      <dgm:prSet presAssocID="{18E3E981-856E-46E1-8552-7B42A3D921A6}" presName="hierRoot2" presStyleCnt="0">
        <dgm:presLayoutVars>
          <dgm:hierBranch val="init"/>
        </dgm:presLayoutVars>
      </dgm:prSet>
      <dgm:spPr/>
    </dgm:pt>
    <dgm:pt modelId="{814E150F-1BD1-4051-BCC5-AF236B524382}" type="pres">
      <dgm:prSet presAssocID="{18E3E981-856E-46E1-8552-7B42A3D921A6}" presName="rootComposite" presStyleCnt="0"/>
      <dgm:spPr/>
    </dgm:pt>
    <dgm:pt modelId="{9C25B861-710E-48D0-860B-0B383F989A4C}" type="pres">
      <dgm:prSet presAssocID="{18E3E981-856E-46E1-8552-7B42A3D921A6}" presName="rootText" presStyleLbl="node2" presStyleIdx="1" presStyleCnt="2" custScaleY="4401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9BE3C14-7A79-4612-B981-7254A979EDCB}" type="pres">
      <dgm:prSet presAssocID="{18E3E981-856E-46E1-8552-7B42A3D921A6}" presName="rootConnector" presStyleLbl="node2" presStyleIdx="1" presStyleCnt="2"/>
      <dgm:spPr/>
      <dgm:t>
        <a:bodyPr/>
        <a:lstStyle/>
        <a:p>
          <a:endParaRPr lang="ru-RU"/>
        </a:p>
      </dgm:t>
    </dgm:pt>
    <dgm:pt modelId="{B70B5CB1-CDAB-496E-82D0-9D180FB2EE32}" type="pres">
      <dgm:prSet presAssocID="{18E3E981-856E-46E1-8552-7B42A3D921A6}" presName="hierChild4" presStyleCnt="0"/>
      <dgm:spPr/>
    </dgm:pt>
    <dgm:pt modelId="{59DC42DE-EE86-4C27-BAB2-CC6D750ADA04}" type="pres">
      <dgm:prSet presAssocID="{18E3E981-856E-46E1-8552-7B42A3D921A6}" presName="hierChild5" presStyleCnt="0"/>
      <dgm:spPr/>
    </dgm:pt>
    <dgm:pt modelId="{79D03126-1A8C-4427-9D30-B75D5B071DCE}" type="pres">
      <dgm:prSet presAssocID="{B1BB058E-124C-4274-9E97-6829A42BDD45}" presName="hierChild3" presStyleCnt="0"/>
      <dgm:spPr/>
    </dgm:pt>
  </dgm:ptLst>
  <dgm:cxnLst>
    <dgm:cxn modelId="{646028A8-9951-4E25-B24F-89C587D221C4}" type="presOf" srcId="{18E3E981-856E-46E1-8552-7B42A3D921A6}" destId="{D9BE3C14-7A79-4612-B981-7254A979EDCB}" srcOrd="1" destOrd="0" presId="urn:microsoft.com/office/officeart/2005/8/layout/orgChart1"/>
    <dgm:cxn modelId="{4605F9EF-0BCD-455B-A6B0-8E968478638F}" srcId="{ECD911B4-4A0A-4ABD-91E1-1CF2D0A0A746}" destId="{B1BB058E-124C-4274-9E97-6829A42BDD45}" srcOrd="0" destOrd="0" parTransId="{DDDEBEAD-CA1C-40E6-A1C0-841F10EE8B80}" sibTransId="{A305FE9C-946D-41FF-B5DE-FA1D7054F1C3}"/>
    <dgm:cxn modelId="{C6FA4466-BB48-42C1-9DC9-11B9C7820FD7}" srcId="{B1BB058E-124C-4274-9E97-6829A42BDD45}" destId="{30AD79D0-E451-4346-991A-61506957E2AE}" srcOrd="0" destOrd="0" parTransId="{301F5E00-72D1-4784-8C22-69A81B79D61E}" sibTransId="{4458411B-843C-4147-83AF-9AA3C34A6314}"/>
    <dgm:cxn modelId="{A36935BC-2E47-4A2A-A8D3-F3EFA06BCCC3}" srcId="{B1BB058E-124C-4274-9E97-6829A42BDD45}" destId="{18E3E981-856E-46E1-8552-7B42A3D921A6}" srcOrd="1" destOrd="0" parTransId="{42649B92-9ABA-4354-820D-06892B9063D8}" sibTransId="{DB9BDAEE-7B3E-4C59-916F-62B725543757}"/>
    <dgm:cxn modelId="{D903406B-26D2-4AFE-9B4C-98DFF36312A1}" type="presOf" srcId="{30AD79D0-E451-4346-991A-61506957E2AE}" destId="{E84C5E47-9E0D-4286-B450-2101F693A3EF}" srcOrd="0" destOrd="0" presId="urn:microsoft.com/office/officeart/2005/8/layout/orgChart1"/>
    <dgm:cxn modelId="{B699C7BF-5173-4607-8E10-7C375FB2C66A}" type="presOf" srcId="{30AD79D0-E451-4346-991A-61506957E2AE}" destId="{B7B5E4FA-A057-43BE-A3F2-BE6859616E3F}" srcOrd="1" destOrd="0" presId="urn:microsoft.com/office/officeart/2005/8/layout/orgChart1"/>
    <dgm:cxn modelId="{699A6C90-2FF6-41A2-9B4A-704FEF6DFED8}" type="presOf" srcId="{42649B92-9ABA-4354-820D-06892B9063D8}" destId="{31F56A30-C4B9-4D12-B0DB-DE1E86777809}" srcOrd="0" destOrd="0" presId="urn:microsoft.com/office/officeart/2005/8/layout/orgChart1"/>
    <dgm:cxn modelId="{FD7C9623-F7D2-46BA-A696-4F9673C9D643}" type="presOf" srcId="{18E3E981-856E-46E1-8552-7B42A3D921A6}" destId="{9C25B861-710E-48D0-860B-0B383F989A4C}" srcOrd="0" destOrd="0" presId="urn:microsoft.com/office/officeart/2005/8/layout/orgChart1"/>
    <dgm:cxn modelId="{9E0621DB-7B3C-48DE-8FEB-9B30C77252F4}" type="presOf" srcId="{B1BB058E-124C-4274-9E97-6829A42BDD45}" destId="{C3E267AE-AB59-44B5-A4E4-813F0726A6CF}" srcOrd="0" destOrd="0" presId="urn:microsoft.com/office/officeart/2005/8/layout/orgChart1"/>
    <dgm:cxn modelId="{BF1735FF-96AA-452E-866C-BB87E3468807}" type="presOf" srcId="{ECD911B4-4A0A-4ABD-91E1-1CF2D0A0A746}" destId="{B61415AC-064D-47DE-A93B-5EBA70F6E7E2}" srcOrd="0" destOrd="0" presId="urn:microsoft.com/office/officeart/2005/8/layout/orgChart1"/>
    <dgm:cxn modelId="{DAE42B2F-2B76-47F4-829E-9DFF51C38DAE}" type="presOf" srcId="{B1BB058E-124C-4274-9E97-6829A42BDD45}" destId="{6838EA33-0940-4121-8D8C-E17D67292E4F}" srcOrd="1" destOrd="0" presId="urn:microsoft.com/office/officeart/2005/8/layout/orgChart1"/>
    <dgm:cxn modelId="{A4D5EA0B-A5DC-4E73-896D-CCCDD36DBF32}" type="presOf" srcId="{301F5E00-72D1-4784-8C22-69A81B79D61E}" destId="{6ED9742C-5136-4204-BADE-EEB086804DE4}" srcOrd="0" destOrd="0" presId="urn:microsoft.com/office/officeart/2005/8/layout/orgChart1"/>
    <dgm:cxn modelId="{A09EC3A5-06CF-4638-8313-2BDE1388A9DE}" type="presParOf" srcId="{B61415AC-064D-47DE-A93B-5EBA70F6E7E2}" destId="{1C4EC056-C088-4EEC-B2C7-D2ED7B5621EF}" srcOrd="0" destOrd="0" presId="urn:microsoft.com/office/officeart/2005/8/layout/orgChart1"/>
    <dgm:cxn modelId="{C1C5A068-490E-4EBD-9F01-1109120FE607}" type="presParOf" srcId="{1C4EC056-C088-4EEC-B2C7-D2ED7B5621EF}" destId="{A885BEB4-1ECF-4578-B945-CFC6EAE22A80}" srcOrd="0" destOrd="0" presId="urn:microsoft.com/office/officeart/2005/8/layout/orgChart1"/>
    <dgm:cxn modelId="{D7B2E711-5C36-4593-AF41-723E80D6471B}" type="presParOf" srcId="{A885BEB4-1ECF-4578-B945-CFC6EAE22A80}" destId="{C3E267AE-AB59-44B5-A4E4-813F0726A6CF}" srcOrd="0" destOrd="0" presId="urn:microsoft.com/office/officeart/2005/8/layout/orgChart1"/>
    <dgm:cxn modelId="{A6A614F9-91C3-41FC-A0EC-AA5BB6EC53EC}" type="presParOf" srcId="{A885BEB4-1ECF-4578-B945-CFC6EAE22A80}" destId="{6838EA33-0940-4121-8D8C-E17D67292E4F}" srcOrd="1" destOrd="0" presId="urn:microsoft.com/office/officeart/2005/8/layout/orgChart1"/>
    <dgm:cxn modelId="{EDA0367E-3D77-4777-A829-1EFD500660FA}" type="presParOf" srcId="{1C4EC056-C088-4EEC-B2C7-D2ED7B5621EF}" destId="{486C7E57-4D02-4933-9033-155821035D54}" srcOrd="1" destOrd="0" presId="urn:microsoft.com/office/officeart/2005/8/layout/orgChart1"/>
    <dgm:cxn modelId="{FDBFD3F8-C43D-43D0-9BBB-406A5740E7CA}" type="presParOf" srcId="{486C7E57-4D02-4933-9033-155821035D54}" destId="{6ED9742C-5136-4204-BADE-EEB086804DE4}" srcOrd="0" destOrd="0" presId="urn:microsoft.com/office/officeart/2005/8/layout/orgChart1"/>
    <dgm:cxn modelId="{58F26E3F-2C95-42A7-B656-12C8A2AF5491}" type="presParOf" srcId="{486C7E57-4D02-4933-9033-155821035D54}" destId="{762B6E94-B76B-4738-8EC5-E5942D6B9F8A}" srcOrd="1" destOrd="0" presId="urn:microsoft.com/office/officeart/2005/8/layout/orgChart1"/>
    <dgm:cxn modelId="{3CE55BA0-66D2-4756-8EE3-BCED0F3491DC}" type="presParOf" srcId="{762B6E94-B76B-4738-8EC5-E5942D6B9F8A}" destId="{037B5D76-5BAB-4A66-82B1-AA6F47F4DC2E}" srcOrd="0" destOrd="0" presId="urn:microsoft.com/office/officeart/2005/8/layout/orgChart1"/>
    <dgm:cxn modelId="{B71B051A-03E4-4AD4-90A4-194F13794BEB}" type="presParOf" srcId="{037B5D76-5BAB-4A66-82B1-AA6F47F4DC2E}" destId="{E84C5E47-9E0D-4286-B450-2101F693A3EF}" srcOrd="0" destOrd="0" presId="urn:microsoft.com/office/officeart/2005/8/layout/orgChart1"/>
    <dgm:cxn modelId="{FA4DB1BD-720E-4E10-835F-3ACF8899AEBF}" type="presParOf" srcId="{037B5D76-5BAB-4A66-82B1-AA6F47F4DC2E}" destId="{B7B5E4FA-A057-43BE-A3F2-BE6859616E3F}" srcOrd="1" destOrd="0" presId="urn:microsoft.com/office/officeart/2005/8/layout/orgChart1"/>
    <dgm:cxn modelId="{46D80DA6-C919-4AEB-91E8-19A9E7D86631}" type="presParOf" srcId="{762B6E94-B76B-4738-8EC5-E5942D6B9F8A}" destId="{B03ACF15-A9C2-4EED-B245-C51281342DD7}" srcOrd="1" destOrd="0" presId="urn:microsoft.com/office/officeart/2005/8/layout/orgChart1"/>
    <dgm:cxn modelId="{3CC883DD-354A-466A-94B1-25DF97105614}" type="presParOf" srcId="{762B6E94-B76B-4738-8EC5-E5942D6B9F8A}" destId="{259F3F50-4B58-40C5-9B43-F1EE48217284}" srcOrd="2" destOrd="0" presId="urn:microsoft.com/office/officeart/2005/8/layout/orgChart1"/>
    <dgm:cxn modelId="{2A2540E1-49FA-4989-B07F-B4B9BD2D2992}" type="presParOf" srcId="{486C7E57-4D02-4933-9033-155821035D54}" destId="{31F56A30-C4B9-4D12-B0DB-DE1E86777809}" srcOrd="2" destOrd="0" presId="urn:microsoft.com/office/officeart/2005/8/layout/orgChart1"/>
    <dgm:cxn modelId="{D3708434-116A-444B-A32D-8A359061AB21}" type="presParOf" srcId="{486C7E57-4D02-4933-9033-155821035D54}" destId="{714767CE-F2E2-4A2A-B64C-E766D6858A85}" srcOrd="3" destOrd="0" presId="urn:microsoft.com/office/officeart/2005/8/layout/orgChart1"/>
    <dgm:cxn modelId="{FB921A1B-337D-49AF-992D-7DE00046C5A0}" type="presParOf" srcId="{714767CE-F2E2-4A2A-B64C-E766D6858A85}" destId="{814E150F-1BD1-4051-BCC5-AF236B524382}" srcOrd="0" destOrd="0" presId="urn:microsoft.com/office/officeart/2005/8/layout/orgChart1"/>
    <dgm:cxn modelId="{5E5E2E7B-0564-4922-BABB-EFAD4B8FB1EA}" type="presParOf" srcId="{814E150F-1BD1-4051-BCC5-AF236B524382}" destId="{9C25B861-710E-48D0-860B-0B383F989A4C}" srcOrd="0" destOrd="0" presId="urn:microsoft.com/office/officeart/2005/8/layout/orgChart1"/>
    <dgm:cxn modelId="{2BA5F411-12D2-4F3D-B4F3-3290B348F4B5}" type="presParOf" srcId="{814E150F-1BD1-4051-BCC5-AF236B524382}" destId="{D9BE3C14-7A79-4612-B981-7254A979EDCB}" srcOrd="1" destOrd="0" presId="urn:microsoft.com/office/officeart/2005/8/layout/orgChart1"/>
    <dgm:cxn modelId="{A17CF4FC-F4B8-457D-80C0-4E2C0A3469F8}" type="presParOf" srcId="{714767CE-F2E2-4A2A-B64C-E766D6858A85}" destId="{B70B5CB1-CDAB-496E-82D0-9D180FB2EE32}" srcOrd="1" destOrd="0" presId="urn:microsoft.com/office/officeart/2005/8/layout/orgChart1"/>
    <dgm:cxn modelId="{7E9B8CBB-D104-4888-8AD0-DDED53A16130}" type="presParOf" srcId="{714767CE-F2E2-4A2A-B64C-E766D6858A85}" destId="{59DC42DE-EE86-4C27-BAB2-CC6D750ADA04}" srcOrd="2" destOrd="0" presId="urn:microsoft.com/office/officeart/2005/8/layout/orgChart1"/>
    <dgm:cxn modelId="{BE3163BA-E327-4985-8DEB-DA5B52FB7152}" type="presParOf" srcId="{1C4EC056-C088-4EEC-B2C7-D2ED7B5621EF}" destId="{79D03126-1A8C-4427-9D30-B75D5B071DCE}" srcOrd="2" destOrd="0" presId="urn:microsoft.com/office/officeart/2005/8/layout/orgChar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98D467-8072-4101-BEA8-48F820DA4B27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410096-8F8C-4E91-BD9F-059F6D5E3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98D467-8072-4101-BEA8-48F820DA4B27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410096-8F8C-4E91-BD9F-059F6D5E3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98D467-8072-4101-BEA8-48F820DA4B27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410096-8F8C-4E91-BD9F-059F6D5E3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98D467-8072-4101-BEA8-48F820DA4B27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410096-8F8C-4E91-BD9F-059F6D5E3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98D467-8072-4101-BEA8-48F820DA4B27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410096-8F8C-4E91-BD9F-059F6D5E3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98D467-8072-4101-BEA8-48F820DA4B27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410096-8F8C-4E91-BD9F-059F6D5E3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98D467-8072-4101-BEA8-48F820DA4B27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410096-8F8C-4E91-BD9F-059F6D5E3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98D467-8072-4101-BEA8-48F820DA4B27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410096-8F8C-4E91-BD9F-059F6D5E3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98D467-8072-4101-BEA8-48F820DA4B27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410096-8F8C-4E91-BD9F-059F6D5E3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98D467-8072-4101-BEA8-48F820DA4B27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410096-8F8C-4E91-BD9F-059F6D5E3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98D467-8072-4101-BEA8-48F820DA4B27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410096-8F8C-4E91-BD9F-059F6D5E3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fld id="{0798D467-8072-4101-BEA8-48F820DA4B27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fld id="{7F410096-8F8C-4E91-BD9F-059F6D5E3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9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43.png"/><Relationship Id="rId5" Type="http://schemas.openxmlformats.org/officeDocument/2006/relationships/diagramData" Target="../diagrams/data1.xml"/><Relationship Id="rId10" Type="http://schemas.openxmlformats.org/officeDocument/2006/relationships/image" Target="../media/image42.png"/><Relationship Id="rId4" Type="http://schemas.openxmlformats.org/officeDocument/2006/relationships/image" Target="../media/image40.png"/><Relationship Id="rId9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86314" y="4214818"/>
            <a:ext cx="4000528" cy="2500330"/>
          </a:xfrm>
        </p:spPr>
        <p:txBody>
          <a:bodyPr/>
          <a:lstStyle/>
          <a:p>
            <a:pPr algn="l"/>
            <a:r>
              <a:rPr lang="ru-RU" sz="1400" i="1" dirty="0" smtClean="0">
                <a:solidFill>
                  <a:schemeClr val="bg1"/>
                </a:solidFill>
              </a:rPr>
              <a:t>Выполнила:  </a:t>
            </a:r>
            <a:r>
              <a:rPr lang="ru-RU" sz="1800" i="1" dirty="0" err="1" smtClean="0">
                <a:solidFill>
                  <a:schemeClr val="bg1"/>
                </a:solidFill>
              </a:rPr>
              <a:t>Круцких</a:t>
            </a:r>
            <a:r>
              <a:rPr lang="ru-RU" sz="1800" i="1" dirty="0" smtClean="0">
                <a:solidFill>
                  <a:schemeClr val="bg1"/>
                </a:solidFill>
              </a:rPr>
              <a:t> </a:t>
            </a:r>
            <a:r>
              <a:rPr lang="ru-RU" sz="1800" i="1" dirty="0" smtClean="0">
                <a:solidFill>
                  <a:schemeClr val="bg1"/>
                </a:solidFill>
              </a:rPr>
              <a:t>Мария, </a:t>
            </a:r>
          </a:p>
          <a:p>
            <a:pPr algn="l"/>
            <a:r>
              <a:rPr lang="ru-RU" sz="1400" i="1" dirty="0" smtClean="0">
                <a:solidFill>
                  <a:schemeClr val="bg1"/>
                </a:solidFill>
              </a:rPr>
              <a:t> </a:t>
            </a:r>
            <a:r>
              <a:rPr lang="ru-RU" sz="1400" i="1" dirty="0" smtClean="0">
                <a:solidFill>
                  <a:schemeClr val="bg1"/>
                </a:solidFill>
              </a:rPr>
              <a:t>                     ученица </a:t>
            </a:r>
            <a:r>
              <a:rPr lang="ru-RU" sz="1400" i="1" dirty="0" smtClean="0">
                <a:solidFill>
                  <a:schemeClr val="bg1"/>
                </a:solidFill>
              </a:rPr>
              <a:t>9 класса </a:t>
            </a:r>
            <a:r>
              <a:rPr lang="ru-RU" sz="1400" i="1" dirty="0" smtClean="0">
                <a:solidFill>
                  <a:schemeClr val="bg1"/>
                </a:solidFill>
              </a:rPr>
              <a:t> МБОУ  </a:t>
            </a:r>
          </a:p>
          <a:p>
            <a:pPr algn="l"/>
            <a:r>
              <a:rPr lang="ru-RU" sz="1400" i="1" dirty="0" smtClean="0">
                <a:solidFill>
                  <a:schemeClr val="bg1"/>
                </a:solidFill>
              </a:rPr>
              <a:t> </a:t>
            </a:r>
            <a:r>
              <a:rPr lang="ru-RU" sz="1400" i="1" dirty="0" smtClean="0">
                <a:solidFill>
                  <a:schemeClr val="bg1"/>
                </a:solidFill>
              </a:rPr>
              <a:t>                    </a:t>
            </a:r>
            <a:r>
              <a:rPr lang="ru-RU" sz="1400" i="1" dirty="0" smtClean="0">
                <a:solidFill>
                  <a:schemeClr val="bg1"/>
                </a:solidFill>
              </a:rPr>
              <a:t>«</a:t>
            </a:r>
            <a:r>
              <a:rPr lang="ru-RU" sz="1400" i="1" dirty="0" err="1" smtClean="0">
                <a:solidFill>
                  <a:schemeClr val="bg1"/>
                </a:solidFill>
              </a:rPr>
              <a:t>Каликинская</a:t>
            </a:r>
            <a:r>
              <a:rPr lang="ru-RU" sz="1400" i="1" dirty="0" smtClean="0">
                <a:solidFill>
                  <a:schemeClr val="bg1"/>
                </a:solidFill>
              </a:rPr>
              <a:t> ООШ имени Героя  </a:t>
            </a:r>
          </a:p>
          <a:p>
            <a:pPr algn="l"/>
            <a:r>
              <a:rPr lang="ru-RU" sz="1400" i="1" dirty="0" smtClean="0">
                <a:solidFill>
                  <a:schemeClr val="bg1"/>
                </a:solidFill>
              </a:rPr>
              <a:t> </a:t>
            </a:r>
            <a:r>
              <a:rPr lang="ru-RU" sz="1400" i="1" dirty="0" smtClean="0">
                <a:solidFill>
                  <a:schemeClr val="bg1"/>
                </a:solidFill>
              </a:rPr>
              <a:t>                    </a:t>
            </a:r>
            <a:r>
              <a:rPr lang="ru-RU" sz="1400" i="1" dirty="0" smtClean="0">
                <a:solidFill>
                  <a:schemeClr val="bg1"/>
                </a:solidFill>
              </a:rPr>
              <a:t>Социалистического труда </a:t>
            </a:r>
          </a:p>
          <a:p>
            <a:pPr algn="l"/>
            <a:r>
              <a:rPr lang="ru-RU" sz="1400" i="1" dirty="0" smtClean="0">
                <a:solidFill>
                  <a:schemeClr val="bg1"/>
                </a:solidFill>
              </a:rPr>
              <a:t> </a:t>
            </a:r>
            <a:r>
              <a:rPr lang="ru-RU" sz="1400" i="1" dirty="0" smtClean="0">
                <a:solidFill>
                  <a:schemeClr val="bg1"/>
                </a:solidFill>
              </a:rPr>
              <a:t>                     </a:t>
            </a:r>
            <a:r>
              <a:rPr lang="ru-RU" sz="1400" i="1" dirty="0" err="1" smtClean="0">
                <a:solidFill>
                  <a:schemeClr val="bg1"/>
                </a:solidFill>
              </a:rPr>
              <a:t>А.И.Синицина</a:t>
            </a:r>
            <a:r>
              <a:rPr lang="ru-RU" sz="1400" i="1" dirty="0" smtClean="0">
                <a:solidFill>
                  <a:schemeClr val="bg1"/>
                </a:solidFill>
              </a:rPr>
              <a:t>» </a:t>
            </a:r>
            <a:r>
              <a:rPr lang="ru-RU" sz="1400" i="1" dirty="0" smtClean="0">
                <a:solidFill>
                  <a:schemeClr val="bg1"/>
                </a:solidFill>
              </a:rPr>
              <a:t/>
            </a:r>
            <a:br>
              <a:rPr lang="ru-RU" sz="1400" i="1" dirty="0" smtClean="0">
                <a:solidFill>
                  <a:schemeClr val="bg1"/>
                </a:solidFill>
              </a:rPr>
            </a:br>
            <a:r>
              <a:rPr lang="ru-RU" sz="1400" i="1" dirty="0" smtClean="0">
                <a:solidFill>
                  <a:schemeClr val="bg1"/>
                </a:solidFill>
              </a:rPr>
              <a:t/>
            </a:r>
            <a:br>
              <a:rPr lang="ru-RU" sz="1400" i="1" dirty="0" smtClean="0">
                <a:solidFill>
                  <a:schemeClr val="bg1"/>
                </a:solidFill>
              </a:rPr>
            </a:br>
            <a:r>
              <a:rPr lang="ru-RU" sz="1400" i="1" dirty="0" smtClean="0">
                <a:solidFill>
                  <a:schemeClr val="bg1"/>
                </a:solidFill>
              </a:rPr>
              <a:t>Учитель: Попова Наталья </a:t>
            </a:r>
            <a:r>
              <a:rPr lang="ru-RU" sz="1400" i="1" dirty="0" smtClean="0">
                <a:solidFill>
                  <a:schemeClr val="bg1"/>
                </a:solidFill>
              </a:rPr>
              <a:t>Николаевна, </a:t>
            </a:r>
          </a:p>
          <a:p>
            <a:pPr algn="l"/>
            <a:r>
              <a:rPr lang="ru-RU" sz="1400" i="1" dirty="0" smtClean="0">
                <a:solidFill>
                  <a:schemeClr val="bg1"/>
                </a:solidFill>
              </a:rPr>
              <a:t>                 Учитель географии </a:t>
            </a:r>
            <a:r>
              <a:rPr lang="en-US" sz="1400" i="1" dirty="0" smtClean="0">
                <a:solidFill>
                  <a:schemeClr val="bg1"/>
                </a:solidFill>
              </a:rPr>
              <a:t>I </a:t>
            </a:r>
            <a:r>
              <a:rPr lang="ru-RU" sz="1400" i="1" dirty="0" smtClean="0">
                <a:solidFill>
                  <a:schemeClr val="bg1"/>
                </a:solidFill>
              </a:rPr>
              <a:t>категории</a:t>
            </a:r>
            <a:endParaRPr lang="ru-RU" sz="1400" i="1" dirty="0" smtClean="0">
              <a:solidFill>
                <a:schemeClr val="bg1"/>
              </a:solidFill>
            </a:endParaRPr>
          </a:p>
          <a:p>
            <a:pPr eaLnBrk="1" hangingPunct="1"/>
            <a:endParaRPr lang="ru-RU" sz="2400" dirty="0" smtClean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2071678"/>
            <a:ext cx="8358246" cy="193899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«Верхние этажи» </a:t>
            </a:r>
          </a:p>
          <a:p>
            <a:pPr algn="ctr">
              <a:defRPr/>
            </a:pPr>
            <a:r>
              <a:rPr lang="ru-RU" sz="40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х</a:t>
            </a:r>
            <a:r>
              <a:rPr lang="ru-RU" sz="40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имической  </a:t>
            </a:r>
            <a:r>
              <a:rPr lang="ru-RU" sz="40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</a:t>
            </a:r>
            <a:r>
              <a:rPr lang="ru-RU" sz="40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ромышленности России</a:t>
            </a:r>
            <a:endParaRPr lang="ru-RU" sz="40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500042"/>
            <a:ext cx="4923014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Химия органического синтеза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28794" y="1428736"/>
            <a:ext cx="4214842" cy="35719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</a:rPr>
              <a:t>Производство  синтетического  каучука</a:t>
            </a:r>
          </a:p>
        </p:txBody>
      </p:sp>
      <p:pic>
        <p:nvPicPr>
          <p:cNvPr id="1127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44" y="3357562"/>
            <a:ext cx="1214437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1000108"/>
            <a:ext cx="2143125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86644" y="485776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642910" y="3786190"/>
            <a:ext cx="4357688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400" dirty="0">
                <a:solidFill>
                  <a:schemeClr val="accent3"/>
                </a:solidFill>
              </a:rPr>
              <a:t>        Производство  синтетического  каучука  первоначально было привязано к сырью  (спирт,  получаемый  из  пищевого  сырья – картофеля, зерна) и к потребителю (автомобильной промышленности).</a:t>
            </a:r>
          </a:p>
          <a:p>
            <a:pPr algn="just">
              <a:defRPr/>
            </a:pPr>
            <a:r>
              <a:rPr lang="ru-RU" sz="1400" dirty="0">
                <a:solidFill>
                  <a:schemeClr val="accent3"/>
                </a:solidFill>
              </a:rPr>
              <a:t>Сейчас все заводы работают на нефтегазовом сырье.</a:t>
            </a:r>
          </a:p>
          <a:p>
            <a:pPr algn="just">
              <a:defRPr/>
            </a:pPr>
            <a:endParaRPr lang="ru-RU" sz="800" dirty="0">
              <a:solidFill>
                <a:schemeClr val="accent3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15125" y="4786313"/>
            <a:ext cx="1643063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ru-RU" sz="1600" b="1" dirty="0">
              <a:solidFill>
                <a:schemeClr val="accent3"/>
              </a:solidFill>
            </a:endParaRPr>
          </a:p>
        </p:txBody>
      </p:sp>
      <p:pic>
        <p:nvPicPr>
          <p:cNvPr id="11282" name="Picture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8" y="4286256"/>
            <a:ext cx="1143008" cy="98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3571868" y="1857364"/>
            <a:ext cx="14934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Каучуки</a:t>
            </a:r>
            <a:endParaRPr lang="ru-RU" sz="28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143108" y="5929330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 dirty="0" smtClean="0">
                <a:solidFill>
                  <a:schemeClr val="accent3"/>
                </a:solidFill>
              </a:rPr>
              <a:t>Центры:  Ярославль, Казань,  Воронеж, Ефремов,  Красноярск .</a:t>
            </a:r>
            <a:endParaRPr lang="ru-RU" b="1" dirty="0">
              <a:solidFill>
                <a:schemeClr val="accent3"/>
              </a:solidFill>
            </a:endParaRPr>
          </a:p>
        </p:txBody>
      </p:sp>
      <p:sp>
        <p:nvSpPr>
          <p:cNvPr id="19" name="Line 3"/>
          <p:cNvSpPr>
            <a:spLocks noChangeShapeType="1"/>
          </p:cNvSpPr>
          <p:nvPr/>
        </p:nvSpPr>
        <p:spPr bwMode="auto">
          <a:xfrm flipH="1">
            <a:off x="2643174" y="2357430"/>
            <a:ext cx="1338258" cy="42862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0" name="Line 5"/>
          <p:cNvSpPr>
            <a:spLocks noChangeShapeType="1"/>
          </p:cNvSpPr>
          <p:nvPr/>
        </p:nvSpPr>
        <p:spPr bwMode="auto">
          <a:xfrm>
            <a:off x="4214810" y="2357430"/>
            <a:ext cx="1285884" cy="42862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1714480" y="2786058"/>
            <a:ext cx="13144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>
                <a:solidFill>
                  <a:schemeClr val="folHlink"/>
                </a:solidFill>
              </a:rPr>
              <a:t>шины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572000" y="2786058"/>
            <a:ext cx="40041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 smtClean="0">
                <a:solidFill>
                  <a:schemeClr val="folHlink"/>
                </a:solidFill>
              </a:rPr>
              <a:t>разнообразные резиновые изделия</a:t>
            </a:r>
            <a:endParaRPr lang="ru-RU" dirty="0">
              <a:solidFill>
                <a:schemeClr val="folHlink"/>
              </a:solidFill>
            </a:endParaRPr>
          </a:p>
        </p:txBody>
      </p:sp>
      <p:pic>
        <p:nvPicPr>
          <p:cNvPr id="26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596" y="1571612"/>
            <a:ext cx="1357313" cy="196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429000" y="1371600"/>
            <a:ext cx="2514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dirty="0">
                <a:solidFill>
                  <a:schemeClr val="folHlink"/>
                </a:solidFill>
              </a:rPr>
              <a:t>Каучук</a:t>
            </a:r>
            <a:r>
              <a:rPr lang="ru-RU" sz="3200" dirty="0"/>
              <a:t> </a:t>
            </a:r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 flipH="1">
            <a:off x="4000496" y="1928802"/>
            <a:ext cx="180980" cy="60006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3214678" y="2428868"/>
            <a:ext cx="16430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>
                <a:solidFill>
                  <a:schemeClr val="bg1"/>
                </a:solidFill>
              </a:rPr>
              <a:t>натуральный</a:t>
            </a:r>
          </a:p>
        </p:txBody>
      </p:sp>
      <p:sp>
        <p:nvSpPr>
          <p:cNvPr id="15367" name="Line 7"/>
          <p:cNvSpPr>
            <a:spLocks noChangeShapeType="1"/>
          </p:cNvSpPr>
          <p:nvPr/>
        </p:nvSpPr>
        <p:spPr bwMode="auto">
          <a:xfrm>
            <a:off x="5257800" y="1828800"/>
            <a:ext cx="1295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5867400" y="2362200"/>
            <a:ext cx="2362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>
                <a:solidFill>
                  <a:schemeClr val="bg1"/>
                </a:solidFill>
              </a:rPr>
              <a:t>искусственный</a:t>
            </a:r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>
            <a:off x="4000496" y="2786058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3214678" y="3286124"/>
            <a:ext cx="1943096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 smtClean="0">
                <a:solidFill>
                  <a:schemeClr val="folHlink"/>
                </a:solidFill>
              </a:rPr>
              <a:t>Смола тропического дерева </a:t>
            </a:r>
          </a:p>
          <a:p>
            <a:pPr algn="ctr">
              <a:spcBef>
                <a:spcPct val="50000"/>
              </a:spcBef>
            </a:pPr>
            <a:r>
              <a:rPr lang="ru-RU" dirty="0" smtClean="0">
                <a:solidFill>
                  <a:schemeClr val="folHlink"/>
                </a:solidFill>
              </a:rPr>
              <a:t>гевеи</a:t>
            </a:r>
            <a:endParaRPr lang="ru-RU" dirty="0">
              <a:solidFill>
                <a:schemeClr val="folHlink"/>
              </a:solidFill>
            </a:endParaRPr>
          </a:p>
        </p:txBody>
      </p:sp>
      <p:sp>
        <p:nvSpPr>
          <p:cNvPr id="15371" name="Line 11"/>
          <p:cNvSpPr>
            <a:spLocks noChangeShapeType="1"/>
          </p:cNvSpPr>
          <p:nvPr/>
        </p:nvSpPr>
        <p:spPr bwMode="auto">
          <a:xfrm>
            <a:off x="6781800" y="2743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15372" name="Text Box 12"/>
          <p:cNvSpPr txBox="1">
            <a:spLocks noChangeArrowheads="1"/>
          </p:cNvSpPr>
          <p:nvPr/>
        </p:nvSpPr>
        <p:spPr bwMode="auto">
          <a:xfrm>
            <a:off x="5943600" y="3429000"/>
            <a:ext cx="1905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спирт</a:t>
            </a:r>
          </a:p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известняк</a:t>
            </a:r>
          </a:p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нефть </a:t>
            </a:r>
          </a:p>
        </p:txBody>
      </p:sp>
      <p:pic>
        <p:nvPicPr>
          <p:cNvPr id="15373" name="Picture 13" descr="C:\Documents and Settings\Майоров Алёша\Мои документы\Валюшка\Документы\Школа\География\Гевея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981200"/>
            <a:ext cx="2811463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0" y="500042"/>
            <a:ext cx="5572132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Химия органического синтеза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1214422"/>
            <a:ext cx="7772400" cy="609600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chemeClr val="bg1"/>
                </a:solidFill>
              </a:rPr>
              <a:t>Каучуки</a:t>
            </a:r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auto">
          <a:xfrm flipH="1">
            <a:off x="1571604" y="1785926"/>
            <a:ext cx="1600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428596" y="2357430"/>
            <a:ext cx="2819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>
                <a:solidFill>
                  <a:schemeClr val="bg1"/>
                </a:solidFill>
              </a:rPr>
              <a:t>Нерастворимые в бензине</a:t>
            </a:r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4572000" y="1857364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3428992" y="2571744"/>
            <a:ext cx="228600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>
                <a:solidFill>
                  <a:schemeClr val="bg1"/>
                </a:solidFill>
              </a:rPr>
              <a:t>Холодостойкие</a:t>
            </a:r>
          </a:p>
          <a:p>
            <a:pPr>
              <a:spcBef>
                <a:spcPct val="50000"/>
              </a:spcBef>
            </a:pPr>
            <a:endParaRPr lang="ru-RU" dirty="0"/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6000760" y="2571744"/>
            <a:ext cx="2590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>
                <a:solidFill>
                  <a:schemeClr val="bg1"/>
                </a:solidFill>
              </a:rPr>
              <a:t>Устойчивые к радиоактивному излучению</a:t>
            </a:r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5643570" y="1857364"/>
            <a:ext cx="1371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16393" name="AutoShape 9"/>
          <p:cNvSpPr>
            <a:spLocks/>
          </p:cNvSpPr>
          <p:nvPr/>
        </p:nvSpPr>
        <p:spPr bwMode="auto">
          <a:xfrm rot="-5400000">
            <a:off x="3276576" y="1009648"/>
            <a:ext cx="1476380" cy="6172208"/>
          </a:xfrm>
          <a:prstGeom prst="leftBrace">
            <a:avLst>
              <a:gd name="adj1" fmla="val 104516"/>
              <a:gd name="adj2" fmla="val 56961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3428992" y="4857760"/>
            <a:ext cx="2133600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>
                <a:solidFill>
                  <a:schemeClr val="folHlink"/>
                </a:solidFill>
              </a:rPr>
              <a:t>Казань</a:t>
            </a:r>
          </a:p>
          <a:p>
            <a:pPr algn="ctr">
              <a:spcBef>
                <a:spcPct val="50000"/>
              </a:spcBef>
            </a:pPr>
            <a:r>
              <a:rPr lang="ru-RU" dirty="0">
                <a:solidFill>
                  <a:schemeClr val="folHlink"/>
                </a:solidFill>
              </a:rPr>
              <a:t>Москва</a:t>
            </a:r>
          </a:p>
          <a:p>
            <a:pPr algn="ctr">
              <a:spcBef>
                <a:spcPct val="50000"/>
              </a:spcBef>
            </a:pPr>
            <a:r>
              <a:rPr lang="ru-RU" dirty="0">
                <a:solidFill>
                  <a:schemeClr val="folHlink"/>
                </a:solidFill>
              </a:rPr>
              <a:t>Стерлитамак</a:t>
            </a:r>
          </a:p>
        </p:txBody>
      </p:sp>
      <p:sp>
        <p:nvSpPr>
          <p:cNvPr id="12" name="Заголовок 13"/>
          <p:cNvSpPr txBox="1">
            <a:spLocks/>
          </p:cNvSpPr>
          <p:nvPr/>
        </p:nvSpPr>
        <p:spPr bwMode="auto">
          <a:xfrm>
            <a:off x="0" y="500042"/>
            <a:ext cx="55721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Химия органического синтеза</a:t>
            </a:r>
            <a:endParaRPr kumimoji="0" lang="ru-RU" sz="2400" b="1" i="0" u="none" strike="noStrike" kern="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28596" y="6072206"/>
            <a:ext cx="8286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Monotype Corsiva" pitchFamily="66" charset="0"/>
              </a:rPr>
              <a:t>Обычные каучуки производят в Воронеже, Ярославле, Тольятти, Красноярске</a:t>
            </a:r>
            <a:endParaRPr lang="ru-RU" sz="2000" dirty="0">
              <a:solidFill>
                <a:schemeClr val="accent6">
                  <a:lumMod val="20000"/>
                  <a:lumOff val="8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9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  <p:bldP spid="16387" grpId="0" animBg="1"/>
      <p:bldP spid="16388" grpId="0" autoUpdateAnimBg="0"/>
      <p:bldP spid="16389" grpId="0" animBg="1"/>
      <p:bldP spid="16390" grpId="0" autoUpdateAnimBg="0"/>
      <p:bldP spid="16391" grpId="0" autoUpdateAnimBg="0"/>
      <p:bldP spid="16392" grpId="0" animBg="1"/>
      <p:bldP spid="16393" grpId="0" animBg="1"/>
      <p:bldP spid="16394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500042"/>
            <a:ext cx="4923014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Химия органического синтеза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8794" y="1643050"/>
            <a:ext cx="4357688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600" b="1" dirty="0" smtClean="0">
                <a:solidFill>
                  <a:schemeClr val="accent3"/>
                </a:solidFill>
              </a:rPr>
              <a:t>.</a:t>
            </a:r>
            <a:endParaRPr lang="ru-RU" sz="1600" b="1" dirty="0">
              <a:solidFill>
                <a:schemeClr val="accent3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00100" y="4786322"/>
            <a:ext cx="1643063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accent3"/>
                </a:solidFill>
              </a:rPr>
              <a:t>Центры:   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accent3"/>
                </a:solidFill>
              </a:rPr>
              <a:t>Нижнекамск,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accent3"/>
                </a:solidFill>
              </a:rPr>
              <a:t>Киров,  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accent3"/>
                </a:solidFill>
              </a:rPr>
              <a:t>Ярославль, 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accent3"/>
                </a:solidFill>
              </a:rPr>
              <a:t>Воронеж, 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accent3"/>
                </a:solidFill>
              </a:rPr>
              <a:t>Омск. </a:t>
            </a:r>
          </a:p>
        </p:txBody>
      </p:sp>
      <p:pic>
        <p:nvPicPr>
          <p:cNvPr id="11276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2000239"/>
            <a:ext cx="5300674" cy="2588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8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1571612"/>
            <a:ext cx="2768709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Прямоугольник 20"/>
          <p:cNvSpPr/>
          <p:nvPr/>
        </p:nvSpPr>
        <p:spPr>
          <a:xfrm>
            <a:off x="214282" y="1428736"/>
            <a:ext cx="4357718" cy="42862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</a:rPr>
              <a:t>Производство  автомобильных  покрышек</a:t>
            </a:r>
          </a:p>
        </p:txBody>
      </p:sp>
      <p:sp>
        <p:nvSpPr>
          <p:cNvPr id="11283" name="TextBox 21"/>
          <p:cNvSpPr txBox="1">
            <a:spLocks noChangeArrowheads="1"/>
          </p:cNvSpPr>
          <p:nvPr/>
        </p:nvSpPr>
        <p:spPr bwMode="auto">
          <a:xfrm>
            <a:off x="6715140" y="1571612"/>
            <a:ext cx="15001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</a:rPr>
              <a:t>Проблема!</a:t>
            </a:r>
          </a:p>
        </p:txBody>
      </p:sp>
      <p:pic>
        <p:nvPicPr>
          <p:cNvPr id="17" name="Picture 9" descr="C:\Documents and Settings\Майоров Алёша\Мои документы\Валюшка\Документы\Школа\География\Шины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04338" y="4714884"/>
            <a:ext cx="2209586" cy="176052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6072198" y="5357826"/>
            <a:ext cx="2571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 smtClean="0">
                <a:solidFill>
                  <a:schemeClr val="hlink"/>
                </a:solidFill>
                <a:latin typeface="Monotype Corsiva" pitchFamily="66" charset="0"/>
              </a:rPr>
              <a:t>Готовая продукция шинного завода в Ярославле</a:t>
            </a:r>
            <a:endParaRPr lang="ru-RU" dirty="0">
              <a:solidFill>
                <a:schemeClr val="hlink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500042"/>
            <a:ext cx="4923014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Химия органического синтеза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428736"/>
            <a:ext cx="6286544" cy="35719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</a:rPr>
              <a:t>Производство  пластмасс  и  синтетических  смол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4942" y="5715016"/>
            <a:ext cx="3071813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ru-RU" b="1" dirty="0">
              <a:solidFill>
                <a:schemeClr val="accent3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43306" y="1928802"/>
            <a:ext cx="15716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Пластмассы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2643182"/>
            <a:ext cx="14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 smtClean="0">
                <a:solidFill>
                  <a:schemeClr val="folHlink"/>
                </a:solidFill>
              </a:rPr>
              <a:t>Полиэтилен</a:t>
            </a:r>
            <a:endParaRPr lang="ru-RU" dirty="0">
              <a:solidFill>
                <a:schemeClr val="folHlink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428992" y="2643182"/>
            <a:ext cx="1763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 smtClean="0">
                <a:solidFill>
                  <a:schemeClr val="folHlink"/>
                </a:solidFill>
              </a:rPr>
              <a:t>Полипропилен</a:t>
            </a:r>
            <a:endParaRPr lang="ru-RU" dirty="0">
              <a:solidFill>
                <a:schemeClr val="folHlink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715140" y="2643182"/>
            <a:ext cx="14729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 smtClean="0">
                <a:solidFill>
                  <a:schemeClr val="folHlink"/>
                </a:solidFill>
              </a:rPr>
              <a:t>Полистирол</a:t>
            </a:r>
            <a:endParaRPr lang="ru-RU" dirty="0">
              <a:solidFill>
                <a:schemeClr val="folHlink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57356" y="3214686"/>
            <a:ext cx="16320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 smtClean="0">
                <a:solidFill>
                  <a:schemeClr val="folHlink"/>
                </a:solidFill>
              </a:rPr>
              <a:t>Термопласты</a:t>
            </a:r>
            <a:endParaRPr lang="ru-RU" dirty="0">
              <a:solidFill>
                <a:schemeClr val="folHlink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929190" y="3214686"/>
            <a:ext cx="1763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 smtClean="0">
                <a:solidFill>
                  <a:schemeClr val="folHlink"/>
                </a:solidFill>
              </a:rPr>
              <a:t>Полипропилен</a:t>
            </a:r>
            <a:endParaRPr lang="ru-RU" dirty="0">
              <a:solidFill>
                <a:schemeClr val="folHlink"/>
              </a:solidFill>
            </a:endParaRPr>
          </a:p>
        </p:txBody>
      </p:sp>
      <p:sp>
        <p:nvSpPr>
          <p:cNvPr id="19" name="Line 3"/>
          <p:cNvSpPr>
            <a:spLocks noChangeShapeType="1"/>
          </p:cNvSpPr>
          <p:nvPr/>
        </p:nvSpPr>
        <p:spPr bwMode="auto">
          <a:xfrm flipH="1">
            <a:off x="1928794" y="2214554"/>
            <a:ext cx="1752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0" name="Line 9"/>
          <p:cNvSpPr>
            <a:spLocks noChangeShapeType="1"/>
          </p:cNvSpPr>
          <p:nvPr/>
        </p:nvSpPr>
        <p:spPr bwMode="auto">
          <a:xfrm flipH="1">
            <a:off x="2500298" y="2214554"/>
            <a:ext cx="1428760" cy="107157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1" name="Line 5"/>
          <p:cNvSpPr>
            <a:spLocks noChangeShapeType="1"/>
          </p:cNvSpPr>
          <p:nvPr/>
        </p:nvSpPr>
        <p:spPr bwMode="auto">
          <a:xfrm flipH="1">
            <a:off x="4357684" y="2285992"/>
            <a:ext cx="45719" cy="47148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2" name="Line 11"/>
          <p:cNvSpPr>
            <a:spLocks noChangeShapeType="1"/>
          </p:cNvSpPr>
          <p:nvPr/>
        </p:nvSpPr>
        <p:spPr bwMode="auto">
          <a:xfrm>
            <a:off x="5000628" y="2285992"/>
            <a:ext cx="642942" cy="10001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3" name="Line 7"/>
          <p:cNvSpPr>
            <a:spLocks noChangeShapeType="1"/>
          </p:cNvSpPr>
          <p:nvPr/>
        </p:nvSpPr>
        <p:spPr bwMode="auto">
          <a:xfrm>
            <a:off x="5143504" y="2214554"/>
            <a:ext cx="1714512" cy="42862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00034" y="3643314"/>
            <a:ext cx="10618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 smtClean="0"/>
              <a:t>Заводы: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357158" y="4000504"/>
            <a:ext cx="2143124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 smtClean="0">
                <a:solidFill>
                  <a:schemeClr val="tx2"/>
                </a:solidFill>
              </a:rPr>
              <a:t>Нижний Тагил</a:t>
            </a:r>
          </a:p>
          <a:p>
            <a:pPr>
              <a:spcBef>
                <a:spcPct val="50000"/>
              </a:spcBef>
            </a:pPr>
            <a:r>
              <a:rPr lang="ru-RU" dirty="0" smtClean="0">
                <a:solidFill>
                  <a:schemeClr val="tx2"/>
                </a:solidFill>
              </a:rPr>
              <a:t>Новокуйбышевск</a:t>
            </a:r>
          </a:p>
          <a:p>
            <a:pPr>
              <a:spcBef>
                <a:spcPct val="50000"/>
              </a:spcBef>
            </a:pPr>
            <a:r>
              <a:rPr lang="ru-RU" dirty="0" smtClean="0">
                <a:solidFill>
                  <a:schemeClr val="tx2"/>
                </a:solidFill>
              </a:rPr>
              <a:t>Омск</a:t>
            </a:r>
          </a:p>
          <a:p>
            <a:pPr>
              <a:spcBef>
                <a:spcPct val="50000"/>
              </a:spcBef>
            </a:pPr>
            <a:r>
              <a:rPr lang="ru-RU" dirty="0" err="1" smtClean="0">
                <a:solidFill>
                  <a:schemeClr val="tx2"/>
                </a:solidFill>
              </a:rPr>
              <a:t>Ангарск</a:t>
            </a:r>
            <a:endParaRPr lang="ru-RU" dirty="0" smtClean="0">
              <a:solidFill>
                <a:schemeClr val="tx2"/>
              </a:solidFill>
            </a:endParaRPr>
          </a:p>
          <a:p>
            <a:pPr>
              <a:spcBef>
                <a:spcPct val="50000"/>
              </a:spcBef>
            </a:pPr>
            <a:r>
              <a:rPr lang="ru-RU" dirty="0" smtClean="0">
                <a:solidFill>
                  <a:schemeClr val="tx2"/>
                </a:solidFill>
              </a:rPr>
              <a:t>Волгоград</a:t>
            </a:r>
          </a:p>
          <a:p>
            <a:pPr>
              <a:spcBef>
                <a:spcPct val="50000"/>
              </a:spcBef>
            </a:pPr>
            <a:r>
              <a:rPr lang="ru-RU" dirty="0" smtClean="0">
                <a:solidFill>
                  <a:schemeClr val="tx2"/>
                </a:solidFill>
              </a:rPr>
              <a:t>Дзержинск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26" name="Picture 14" descr="C:\Documents and Settings\Майоров Алёша\Мои документы\Валюшка\Документы\Школа\География\Емкости для полимеров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3786190"/>
            <a:ext cx="4714908" cy="2815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Прямоугольник 26"/>
          <p:cNvSpPr/>
          <p:nvPr/>
        </p:nvSpPr>
        <p:spPr>
          <a:xfrm>
            <a:off x="7143768" y="5072074"/>
            <a:ext cx="15716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Платформа       с емкостями для полимеров из Дзержинска</a:t>
            </a:r>
            <a:endParaRPr lang="ru-RU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500042"/>
            <a:ext cx="4923014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Химия органического синтеза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428736"/>
            <a:ext cx="6286544" cy="35719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</a:rPr>
              <a:t>Производство  пластмасс  и  синтетических  смол</a:t>
            </a:r>
          </a:p>
        </p:txBody>
      </p:sp>
      <p:pic>
        <p:nvPicPr>
          <p:cNvPr id="122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3" y="1928813"/>
            <a:ext cx="3630612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1928813"/>
            <a:ext cx="1000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8" y="4714875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625" y="4214813"/>
            <a:ext cx="10001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8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57938" y="4714875"/>
            <a:ext cx="2214562" cy="166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643063" y="2071688"/>
            <a:ext cx="3214687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600" dirty="0">
                <a:solidFill>
                  <a:schemeClr val="accent3"/>
                </a:solidFill>
              </a:rPr>
              <a:t>Пластмассы  и  синтетические  смолы вырабатывают на </a:t>
            </a:r>
            <a:r>
              <a:rPr lang="ru-RU" sz="1600" dirty="0" err="1">
                <a:solidFill>
                  <a:schemeClr val="accent3"/>
                </a:solidFill>
              </a:rPr>
              <a:t>произ-водствах</a:t>
            </a:r>
            <a:r>
              <a:rPr lang="ru-RU" sz="1600" dirty="0">
                <a:solidFill>
                  <a:schemeClr val="accent3"/>
                </a:solidFill>
              </a:rPr>
              <a:t>, входящих в состав  нефтехимических  комбинатов  или  азотнотуковых  заводов.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14500" y="3643313"/>
            <a:ext cx="3071813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accent3"/>
                </a:solidFill>
              </a:rPr>
              <a:t>Центры:  Уфа,  Тюмень, Казань,  Орехово-Зуево</a:t>
            </a:r>
          </a:p>
        </p:txBody>
      </p:sp>
      <p:pic>
        <p:nvPicPr>
          <p:cNvPr id="12301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71625" y="4500563"/>
            <a:ext cx="2562225" cy="192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2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8625" y="5357813"/>
            <a:ext cx="1000125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500042"/>
            <a:ext cx="4923014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Химия органического синтеза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428736"/>
            <a:ext cx="6286544" cy="35719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</a:rPr>
              <a:t>Производство  пластмасс  и  синтетических  смол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3063" y="2071688"/>
            <a:ext cx="3214687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Полиэтилен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Полиуретан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14500" y="3643313"/>
            <a:ext cx="3071813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ru-RU" b="1" dirty="0">
              <a:solidFill>
                <a:schemeClr val="accent3"/>
              </a:solidFill>
            </a:endParaRPr>
          </a:p>
        </p:txBody>
      </p:sp>
      <p:pic>
        <p:nvPicPr>
          <p:cNvPr id="13" name="Picture 4" descr="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3071809"/>
            <a:ext cx="4896419" cy="3624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5" descr="plenk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928802"/>
            <a:ext cx="4032250" cy="298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500042"/>
            <a:ext cx="4923014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Химия органического синтеза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428736"/>
            <a:ext cx="6286544" cy="35719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 smtClean="0">
                <a:solidFill>
                  <a:srgbClr val="002060"/>
                </a:solidFill>
              </a:rPr>
              <a:t>Примеры изделий из полиэтилена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14500" y="3643313"/>
            <a:ext cx="3071813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ru-RU" b="1" dirty="0">
              <a:solidFill>
                <a:schemeClr val="accent3"/>
              </a:solidFill>
            </a:endParaRPr>
          </a:p>
        </p:txBody>
      </p:sp>
      <p:pic>
        <p:nvPicPr>
          <p:cNvPr id="8" name="Picture 6" descr="Полиэтилен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928802"/>
            <a:ext cx="2592388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Полиэтилен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2285992"/>
            <a:ext cx="2859088" cy="287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5" descr="Полиэтилен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4652963"/>
            <a:ext cx="3429000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Полиэтилен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07138" y="285728"/>
            <a:ext cx="283686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7" descr="Полимер(полиэтилен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29322" y="3500438"/>
            <a:ext cx="2846388" cy="284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500042"/>
            <a:ext cx="4923014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Химия органического синтеза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00562" y="1500174"/>
            <a:ext cx="4357718" cy="35719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 err="1" smtClean="0">
                <a:solidFill>
                  <a:schemeClr val="tx1"/>
                </a:solidFill>
              </a:rPr>
              <a:t>Полиэтилен-терефталат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00438" y="2857500"/>
            <a:ext cx="4643437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endParaRPr lang="ru-RU" sz="1600" dirty="0">
              <a:solidFill>
                <a:schemeClr val="accent3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86182" y="2000240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9" name="Picture 9" descr="119061905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2143116"/>
            <a:ext cx="3452837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114405885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00498" y="4071942"/>
            <a:ext cx="2686344" cy="2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11437994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1" y="4786322"/>
            <a:ext cx="2000264" cy="1476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7" descr="117282937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1571612"/>
            <a:ext cx="400052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8" descr="117282940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143248"/>
            <a:ext cx="36861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6" descr="114405913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29124" y="4000504"/>
            <a:ext cx="158115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428860" y="4786322"/>
            <a:ext cx="1819275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500042"/>
            <a:ext cx="4923014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Химия органического синтеза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000496" y="1428736"/>
            <a:ext cx="4357718" cy="35719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Поливинилхлорид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00438" y="2857500"/>
            <a:ext cx="4643437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endParaRPr lang="ru-RU" sz="1600" dirty="0">
              <a:solidFill>
                <a:schemeClr val="accent3"/>
              </a:solidFill>
            </a:endParaRPr>
          </a:p>
        </p:txBody>
      </p:sp>
      <p:pic>
        <p:nvPicPr>
          <p:cNvPr id="11" name="Picture 6" descr="11432010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357298"/>
            <a:ext cx="3365869" cy="2461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 descr="Поливинилхлорид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72132" y="4357694"/>
            <a:ext cx="2592024" cy="2195851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3786182" y="2000240"/>
            <a:ext cx="457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Из него получают свыше 3000 видов материалов и изделий, используемых для разнообразных целей в электротехнической, лёгкой, пищевой промышленности, тяжёлом машиностроении, судостроении, сельском хозяйстве, медицине, в производстве стройматериалов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4" name="Picture 5" descr="Поливинилхлорид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4265613"/>
            <a:ext cx="2592387" cy="223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500042"/>
            <a:ext cx="4923014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Химия органического синтеза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000496" y="1428736"/>
            <a:ext cx="4357718" cy="35719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Полипропилен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00438" y="2857500"/>
            <a:ext cx="4643437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endParaRPr lang="ru-RU" sz="1600" dirty="0">
              <a:solidFill>
                <a:schemeClr val="accent3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1472" y="1857364"/>
            <a:ext cx="364333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Волокна и плёнки, сохраняющие гибкость при 100-130°С Пенопласт, детали машин, профилированные изделия, трубы (для агрессивных жидкостей), различную арматуру, контейнеры, бытовые изделия и др. </a:t>
            </a:r>
          </a:p>
        </p:txBody>
      </p:sp>
      <p:pic>
        <p:nvPicPr>
          <p:cNvPr id="10" name="Picture 5" descr="Полипропилен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4357694"/>
            <a:ext cx="2484437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ПолиПропиле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356100" y="2133600"/>
            <a:ext cx="4249738" cy="42497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5286375"/>
            <a:ext cx="1143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1357313"/>
            <a:ext cx="11430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50" y="1928813"/>
            <a:ext cx="1173163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214282" y="500042"/>
            <a:ext cx="4923014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Химия органического синтеза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428860" y="1428736"/>
            <a:ext cx="4357718" cy="35719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</a:rPr>
              <a:t>Производство  химических  волокон</a:t>
            </a:r>
          </a:p>
        </p:txBody>
      </p:sp>
      <p:graphicFrame>
        <p:nvGraphicFramePr>
          <p:cNvPr id="19" name="Схема 18"/>
          <p:cNvGraphicFramePr/>
          <p:nvPr/>
        </p:nvGraphicFramePr>
        <p:xfrm>
          <a:off x="1928794" y="1857364"/>
          <a:ext cx="5429288" cy="2071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1857356" y="4643446"/>
            <a:ext cx="2571768" cy="132343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ru-RU" sz="1600" dirty="0">
                <a:solidFill>
                  <a:srgbClr val="002060"/>
                </a:solidFill>
              </a:rPr>
              <a:t>искусственные волокна получают химической модификацией </a:t>
            </a:r>
            <a:r>
              <a:rPr lang="ru-RU" sz="1600" dirty="0" err="1">
                <a:solidFill>
                  <a:srgbClr val="002060"/>
                </a:solidFill>
              </a:rPr>
              <a:t>природ-ных</a:t>
            </a:r>
            <a:r>
              <a:rPr lang="ru-RU" sz="1600" dirty="0">
                <a:solidFill>
                  <a:srgbClr val="002060"/>
                </a:solidFill>
              </a:rPr>
              <a:t> материалов (хлопка, шерсти)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786314" y="4643446"/>
            <a:ext cx="2643206" cy="132343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ru-RU" sz="1600" dirty="0">
                <a:solidFill>
                  <a:srgbClr val="002060"/>
                </a:solidFill>
              </a:rPr>
              <a:t>для производства </a:t>
            </a:r>
            <a:r>
              <a:rPr lang="ru-RU" sz="1600" dirty="0" err="1">
                <a:solidFill>
                  <a:srgbClr val="002060"/>
                </a:solidFill>
              </a:rPr>
              <a:t>синте-тических</a:t>
            </a:r>
            <a:r>
              <a:rPr lang="ru-RU" sz="1600" dirty="0">
                <a:solidFill>
                  <a:srgbClr val="002060"/>
                </a:solidFill>
              </a:rPr>
              <a:t> волокон </a:t>
            </a:r>
            <a:r>
              <a:rPr lang="ru-RU" sz="1600" dirty="0" err="1">
                <a:solidFill>
                  <a:srgbClr val="002060"/>
                </a:solidFill>
              </a:rPr>
              <a:t>исполь-зуются</a:t>
            </a:r>
            <a:r>
              <a:rPr lang="ru-RU" sz="1600" dirty="0">
                <a:solidFill>
                  <a:srgbClr val="002060"/>
                </a:solidFill>
              </a:rPr>
              <a:t> только </a:t>
            </a:r>
            <a:r>
              <a:rPr lang="ru-RU" sz="1600" dirty="0" err="1">
                <a:solidFill>
                  <a:srgbClr val="002060"/>
                </a:solidFill>
              </a:rPr>
              <a:t>синтети-ческие</a:t>
            </a:r>
            <a:r>
              <a:rPr lang="ru-RU" sz="1600" dirty="0">
                <a:solidFill>
                  <a:srgbClr val="002060"/>
                </a:solidFill>
              </a:rPr>
              <a:t> материалы — полимеры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28875" y="3786188"/>
            <a:ext cx="1357313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accent3"/>
                </a:solidFill>
              </a:rPr>
              <a:t>вискозное</a:t>
            </a:r>
          </a:p>
          <a:p>
            <a:pPr>
              <a:defRPr/>
            </a:pPr>
            <a:r>
              <a:rPr lang="ru-RU" dirty="0">
                <a:solidFill>
                  <a:schemeClr val="accent3"/>
                </a:solidFill>
              </a:rPr>
              <a:t>ацетатное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29188" y="3786188"/>
            <a:ext cx="2357437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accent3"/>
                </a:solidFill>
              </a:rPr>
              <a:t>лавсан, нейлон, капрон, </a:t>
            </a:r>
            <a:r>
              <a:rPr lang="ru-RU" dirty="0" err="1">
                <a:solidFill>
                  <a:schemeClr val="accent3"/>
                </a:solidFill>
              </a:rPr>
              <a:t>спандекс</a:t>
            </a:r>
            <a:endParaRPr lang="ru-RU" dirty="0">
              <a:solidFill>
                <a:schemeClr val="accent3"/>
              </a:solidFill>
            </a:endParaRPr>
          </a:p>
        </p:txBody>
      </p:sp>
      <p:pic>
        <p:nvPicPr>
          <p:cNvPr id="13330" name="Picture 1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929438" y="1500188"/>
            <a:ext cx="1820862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1" name="Picture 1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643813" y="3214688"/>
            <a:ext cx="960437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2" name="Picture 16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00063" y="3357563"/>
            <a:ext cx="1285875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500042"/>
            <a:ext cx="4923014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Химия органического синтеза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857620" y="1500174"/>
            <a:ext cx="4357718" cy="35719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</a:rPr>
              <a:t>Производство  химических  волокон</a:t>
            </a:r>
          </a:p>
        </p:txBody>
      </p:sp>
      <p:pic>
        <p:nvPicPr>
          <p:cNvPr id="143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1428750"/>
            <a:ext cx="27146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3357563"/>
            <a:ext cx="14287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500438" y="2071688"/>
            <a:ext cx="50006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chemeClr val="accent3"/>
                </a:solidFill>
              </a:rPr>
              <a:t>Производство  химических  волокон  </a:t>
            </a:r>
            <a:r>
              <a:rPr lang="ru-RU" sz="1600" dirty="0" err="1">
                <a:solidFill>
                  <a:schemeClr val="accent3"/>
                </a:solidFill>
              </a:rPr>
              <a:t>характери-зуется</a:t>
            </a:r>
            <a:r>
              <a:rPr lang="ru-RU" sz="1600" dirty="0">
                <a:solidFill>
                  <a:schemeClr val="accent3"/>
                </a:solidFill>
              </a:rPr>
              <a:t>  высокой  </a:t>
            </a:r>
            <a:r>
              <a:rPr lang="ru-RU" sz="1600" b="1" dirty="0" err="1">
                <a:solidFill>
                  <a:schemeClr val="accent3"/>
                </a:solidFill>
              </a:rPr>
              <a:t>водо</a:t>
            </a:r>
            <a:r>
              <a:rPr lang="ru-RU" sz="1600" b="1" dirty="0">
                <a:solidFill>
                  <a:schemeClr val="accent3"/>
                </a:solidFill>
              </a:rPr>
              <a:t>-</a:t>
            </a:r>
            <a:r>
              <a:rPr lang="ru-RU" sz="1600" dirty="0">
                <a:solidFill>
                  <a:schemeClr val="accent3"/>
                </a:solidFill>
              </a:rPr>
              <a:t>  и  </a:t>
            </a:r>
            <a:r>
              <a:rPr lang="ru-RU" sz="1600" b="1" dirty="0">
                <a:solidFill>
                  <a:schemeClr val="accent3"/>
                </a:solidFill>
              </a:rPr>
              <a:t>энергоёмкостью</a:t>
            </a:r>
            <a:r>
              <a:rPr lang="ru-RU" sz="1600" dirty="0">
                <a:solidFill>
                  <a:schemeClr val="accent3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00438" y="2857500"/>
            <a:ext cx="4643437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600" dirty="0">
                <a:solidFill>
                  <a:schemeClr val="accent3"/>
                </a:solidFill>
              </a:rPr>
              <a:t>   Для   производства  1 т  волокон   требуется  </a:t>
            </a:r>
          </a:p>
          <a:p>
            <a:pPr algn="just">
              <a:defRPr/>
            </a:pPr>
            <a:r>
              <a:rPr lang="ru-RU" sz="1600" dirty="0">
                <a:solidFill>
                  <a:schemeClr val="accent3"/>
                </a:solidFill>
              </a:rPr>
              <a:t>6000 </a:t>
            </a:r>
            <a:r>
              <a:rPr lang="ru-RU" sz="1600" dirty="0" smtClean="0">
                <a:solidFill>
                  <a:schemeClr val="accent3"/>
                </a:solidFill>
              </a:rPr>
              <a:t>м</a:t>
            </a:r>
            <a:r>
              <a:rPr lang="ru-RU" sz="1600" baseline="30000" dirty="0" smtClean="0">
                <a:solidFill>
                  <a:schemeClr val="accent3"/>
                </a:solidFill>
              </a:rPr>
              <a:t>3 </a:t>
            </a:r>
            <a:r>
              <a:rPr lang="ru-RU" sz="1600" dirty="0" smtClean="0">
                <a:solidFill>
                  <a:schemeClr val="accent3"/>
                </a:solidFill>
              </a:rPr>
              <a:t>  </a:t>
            </a:r>
            <a:r>
              <a:rPr lang="ru-RU" sz="1600" dirty="0">
                <a:solidFill>
                  <a:schemeClr val="accent3"/>
                </a:solidFill>
              </a:rPr>
              <a:t>воды  и  16-19  т  условного  топлива.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43125" y="3571875"/>
            <a:ext cx="6500813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accent3"/>
                </a:solidFill>
              </a:rPr>
              <a:t>Факторы  размещения:   </a:t>
            </a:r>
            <a:r>
              <a:rPr lang="ru-RU" sz="1600" dirty="0">
                <a:solidFill>
                  <a:schemeClr val="accent3"/>
                </a:solidFill>
              </a:rPr>
              <a:t>основные  центры  отрасли  тяготеют  либо  к  районам  текстильной  промышленности (Центральный  район), либо  к  районам  развитой  нефтехимии (Поволжье).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0034" y="4857760"/>
            <a:ext cx="2357454" cy="120032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3"/>
                </a:solidFill>
              </a:rPr>
              <a:t>Крупные  центры:  </a:t>
            </a:r>
          </a:p>
          <a:p>
            <a:pPr algn="ctr">
              <a:defRPr/>
            </a:pPr>
            <a:r>
              <a:rPr lang="ru-RU" b="1" dirty="0">
                <a:solidFill>
                  <a:schemeClr val="accent3"/>
                </a:solidFill>
              </a:rPr>
              <a:t>Тверь</a:t>
            </a:r>
          </a:p>
          <a:p>
            <a:pPr algn="ctr">
              <a:defRPr/>
            </a:pPr>
            <a:r>
              <a:rPr lang="ru-RU" b="1" dirty="0">
                <a:solidFill>
                  <a:schemeClr val="accent3"/>
                </a:solidFill>
              </a:rPr>
              <a:t>Клин </a:t>
            </a:r>
          </a:p>
          <a:p>
            <a:pPr algn="ctr">
              <a:defRPr/>
            </a:pPr>
            <a:r>
              <a:rPr lang="ru-RU" b="1" dirty="0">
                <a:solidFill>
                  <a:schemeClr val="accent3"/>
                </a:solidFill>
              </a:rPr>
              <a:t>Саратов</a:t>
            </a:r>
          </a:p>
        </p:txBody>
      </p:sp>
      <p:pic>
        <p:nvPicPr>
          <p:cNvPr id="1435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13" y="4714875"/>
            <a:ext cx="53911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500042"/>
            <a:ext cx="4923014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Химия органического синтеза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857620" y="1500174"/>
            <a:ext cx="4357718" cy="35719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</a:rPr>
              <a:t>Производство  химических  волокон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85720" y="1785926"/>
            <a:ext cx="39290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/>
            <a:r>
              <a:rPr lang="ru-RU" dirty="0" smtClean="0">
                <a:solidFill>
                  <a:schemeClr val="accent1"/>
                </a:solidFill>
              </a:rPr>
              <a:t>ХИМИЧЕСКИЕ  ВОЛОКНА</a:t>
            </a:r>
          </a:p>
          <a:p>
            <a:pPr marL="609600" indent="-609600"/>
            <a:r>
              <a:rPr lang="ru-RU" dirty="0" smtClean="0">
                <a:solidFill>
                  <a:srgbClr val="3366FF"/>
                </a:solidFill>
              </a:rPr>
              <a:t>ИСКУССТВЕННЫЕ:ВИСКОЗНЫЕ, АЦЕТАТНЫЕ</a:t>
            </a:r>
          </a:p>
        </p:txBody>
      </p:sp>
      <p:pic>
        <p:nvPicPr>
          <p:cNvPr id="12" name="Picture 8" descr="вискоза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2500306"/>
            <a:ext cx="242889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 descr="ацетатный трикотаж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857496"/>
            <a:ext cx="2952750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 descr="ацетатные ленточк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2000240"/>
            <a:ext cx="2755900" cy="207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5" descr="ацетатный волокна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2132" y="4286256"/>
            <a:ext cx="30956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7" descr="вискоза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43213" y="4581525"/>
            <a:ext cx="2657475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TextBox 6"/>
          <p:cNvSpPr txBox="1">
            <a:spLocks noChangeArrowheads="1"/>
          </p:cNvSpPr>
          <p:nvPr/>
        </p:nvSpPr>
        <p:spPr bwMode="auto">
          <a:xfrm>
            <a:off x="1071538" y="2857496"/>
            <a:ext cx="650085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b="1" i="1" dirty="0">
                <a:solidFill>
                  <a:schemeClr val="bg1"/>
                </a:solidFill>
              </a:rPr>
              <a:t>С  П  А  С  И  Б  </a:t>
            </a:r>
            <a:r>
              <a:rPr lang="ru-RU" sz="4000" b="1" i="1" dirty="0" smtClean="0">
                <a:solidFill>
                  <a:schemeClr val="bg1"/>
                </a:solidFill>
              </a:rPr>
              <a:t>О</a:t>
            </a:r>
          </a:p>
          <a:p>
            <a:pPr algn="ctr"/>
            <a:r>
              <a:rPr lang="ru-RU" sz="4000" b="1" i="1" dirty="0" smtClean="0">
                <a:solidFill>
                  <a:schemeClr val="bg1"/>
                </a:solidFill>
              </a:rPr>
              <a:t>З А  В Н И М А Н И Е!!!</a:t>
            </a:r>
            <a:endParaRPr lang="ru-RU" sz="40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Химия синий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Химическая промышленность</Template>
  <TotalTime>152</TotalTime>
  <Words>445</Words>
  <Application>Microsoft Office PowerPoint</Application>
  <PresentationFormat>Экран (4:3)</PresentationFormat>
  <Paragraphs>105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Химия синий</vt:lpstr>
      <vt:lpstr>Слайд 1</vt:lpstr>
      <vt:lpstr>Слайд 2</vt:lpstr>
      <vt:lpstr>Химия органического синтеза</vt:lpstr>
      <vt:lpstr>Каучуки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DNS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17</cp:revision>
  <dcterms:created xsi:type="dcterms:W3CDTF">2015-12-12T14:13:58Z</dcterms:created>
  <dcterms:modified xsi:type="dcterms:W3CDTF">2015-12-13T11:55:30Z</dcterms:modified>
</cp:coreProperties>
</file>